
<file path=[Content_Types].xml><?xml version="1.0" encoding="utf-8"?>
<Types xmlns="http://schemas.openxmlformats.org/package/2006/content-types">
  <Default Extension="jpg" ContentType="image/jp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Lst>
  <p:sldSz cx="7772400" cy="10058400"/>
  <p:notesSz cx="6858000" cy="9144000"/>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200" d="100"/>
          <a:sy n="200" d="100"/>
        </p:scale>
        <p:origin x="-90" y="-349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cSld name="layout 1">
    <p:bg>
      <p:bgPr>
        <a:solidFill>
          <a:schemeClr val="bg1">
            <a:alpha val="100000"/>
          </a:schemeClr>
        </a:solidFill>
        <a:effectLst/>
      </p:bgPr>
    </p:bg>
    <p:spTree>
      <p:nvGrpSpPr>
        <p:cNvPr id="1" name=""/>
        <p:cNvGrpSpPr/>
        <p:nvPr/>
      </p:nvGrpSpPr>
      <p:grpSpPr>
        <a:xfrm>
          <a:off x="0" y="0"/>
          <a:ext cx="0" cy="0"/>
          <a:chOff x="0" y="0"/>
          <a:chExt cx="0" cy="0"/>
        </a:xfrm>
      </p:grpSpPr>
      <p:sp>
        <p:nvSpPr>
          <p:cNvPr id="2" name="Text Placeholder 1"/>
          <p:cNvSpPr>
            <a:spLocks noGrp="1"/>
          </p:cNvSpPr>
          <p:nvPr>
            <p:ph type="body" idx="10"/>
          </p:nvPr>
        </p:nvSpPr>
        <p:spPr>
          <a:xfrm>
            <a:off x="1597025" y="457200"/>
            <a:ext cx="4441190" cy="731520"/>
          </a:xfrm>
          <a:prstGeom prst="rect">
            <a:avLst/>
          </a:prstGeom>
          <a:solidFill>
            <a:srgbClr val="5A7146"/>
          </a:solidFill>
          <a:ln w="0" cmpd="sng">
            <a:noFill/>
            <a:prstDash val="solid"/>
          </a:ln>
        </p:spPr>
        <p:txBody>
          <a:bodyPr vert="horz" lIns="0" tIns="140970" rIns="0" bIns="0" anchor="t"/>
          <a:lstStyle/>
          <a:p>
            <a:pPr marL="0" marR="0" indent="0" algn="ctr">
              <a:lnSpc>
                <a:spcPts val="1600"/>
              </a:lnSpc>
              <a:spcAft>
                <a:spcPts val="1530"/>
              </a:spcAft>
            </a:pPr>
            <a:r>
              <a:rPr lang="en-US" sz="1300" b="1" spc="245">
                <a:solidFill>
                  <a:srgbClr val="FFFFFF"/>
                </a:solidFill>
                <a:latin typeface="Tahoma" panose="02020603050405020304" pitchFamily="2"/>
              </a:rPr>
              <a:t>FIGURE L U - 2 ILLUSTRATES </a:t>
            </a:r>
            <a:br/>
            <a:r>
              <a:rPr lang="en-US" sz="1300" b="1" spc="245">
                <a:solidFill>
                  <a:srgbClr val="FFFFFF"/>
                </a:solidFill>
                <a:latin typeface="Tahoma" panose="02020603050405020304" pitchFamily="2"/>
              </a:rPr>
              <a:t>THE UPDATED ZONING MAP </a:t>
            </a:r>
          </a:p>
        </p:txBody>
      </p:sp>
      <p:sp>
        <p:nvSpPr>
          <p:cNvPr id="5" name="Text Placeholder 4"/>
          <p:cNvSpPr>
            <a:spLocks noGrp="1"/>
          </p:cNvSpPr>
          <p:nvPr>
            <p:ph type="body" idx="10"/>
          </p:nvPr>
        </p:nvSpPr>
        <p:spPr>
          <a:xfrm>
            <a:off x="499745" y="6229985"/>
            <a:ext cx="7272655" cy="1554480"/>
          </a:xfrm>
          <a:prstGeom prst="rect">
            <a:avLst/>
          </a:prstGeom>
          <a:noFill/>
          <a:ln w="0" cmpd="sng">
            <a:noFill/>
            <a:prstDash val="solid"/>
          </a:ln>
        </p:spPr>
        <p:txBody>
          <a:bodyPr vert="horz" lIns="0" tIns="0" rIns="0" bIns="0" anchor="t"/>
          <a:lstStyle/>
          <a:p>
            <a:pPr marL="0" marR="0" indent="0" algn="l">
              <a:lnSpc>
                <a:spcPts val="1400"/>
              </a:lnSpc>
              <a:spcAft>
                <a:spcPts val="0"/>
              </a:spcAft>
            </a:pPr>
            <a:r>
              <a:rPr lang="en-US" sz="1250" b="1" spc="-85">
                <a:solidFill>
                  <a:srgbClr val="061A52"/>
                </a:solidFill>
                <a:latin typeface="Arial" panose="02020603050405020304" pitchFamily="2"/>
              </a:rPr>
              <a:t>C. Overlay Districts: </a:t>
            </a:r>
          </a:p>
          <a:p>
            <a:pPr marL="411480" marR="457200" indent="0" algn="l">
              <a:lnSpc>
                <a:spcPts val="1500"/>
              </a:lnSpc>
              <a:spcBef>
                <a:spcPts val="0"/>
              </a:spcBef>
              <a:spcAft>
                <a:spcPts val="1825"/>
              </a:spcAft>
            </a:pPr>
            <a:r>
              <a:rPr lang="en-US" sz="1200" spc="-105">
                <a:solidFill>
                  <a:srgbClr val="061A52"/>
                </a:solidFill>
                <a:latin typeface="Arial" panose="02020603050405020304" pitchFamily="2"/>
              </a:rPr>
              <a:t>McDonough has one Overlay District that provides additional design guidelines for existing or future development. The MIXED USE-COMMERCIAL/RESIDENTIAL (MU-CR) OVERLAY SPECIFICATIONS is intended to establish rules and regulations above baseline development standards as outline in the zoning ordinance by encouraging sensitive rehabilitation, restoration, stabilization, or preservation of existing buildings located within this district. The overlay district considers all residential uses on properties zoned for commercial uses (O-I, C-1, C-2, or C-3) within specified areas of the City: </a:t>
            </a:r>
          </a:p>
        </p:txBody>
      </p:sp>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alpha val="100000"/>
          </a:schemeClr>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txStyles>
    <p:titleStyle/>
    <p:bodyStyle/>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alpha val="100000"/>
          </a:schemeClr>
        </a:solidFill>
        <a:effectLst/>
      </p:bgPr>
    </p:bg>
    <p:spTree>
      <p:nvGrpSpPr>
        <p:cNvPr id="1" name=""/>
        <p:cNvGrpSpPr/>
        <p:nvPr/>
      </p:nvGrpSpPr>
      <p:grpSpPr>
        <a:xfrm>
          <a:off x="0" y="0"/>
          <a:ext cx="0" cy="0"/>
          <a:chOff x="0" y="0"/>
          <a:chExt cx="0" cy="0"/>
        </a:xfrm>
      </p:grpSpPr>
      <p:pic>
        <p:nvPicPr>
          <p:cNvPr id="4" name="Picture 3"/>
          <p:cNvPicPr/>
          <p:nvPr/>
        </p:nvPicPr>
        <p:blipFill>
          <a:blip r:embed="rId2"/>
          <a:stretch>
            <a:fillRect/>
          </a:stretch>
        </p:blipFill>
        <p:spPr>
          <a:xfrm>
            <a:off x="418437" y="1799051"/>
            <a:ext cx="6798365" cy="6460297"/>
          </a:xfrm>
          <a:prstGeom prst="rect">
            <a:avLst/>
          </a:prstGeom>
        </p:spPr>
      </p:pic>
      <p:sp>
        <p:nvSpPr>
          <p:cNvPr id="2" name="Text Placeholder 1"/>
          <p:cNvSpPr>
            <a:spLocks noGrp="1"/>
          </p:cNvSpPr>
          <p:nvPr>
            <p:ph type="body" idx="10"/>
          </p:nvPr>
        </p:nvSpPr>
        <p:spPr>
          <a:xfrm>
            <a:off x="1597025" y="457200"/>
            <a:ext cx="4441190" cy="731520"/>
          </a:xfrm>
          <a:prstGeom prst="rect">
            <a:avLst/>
          </a:prstGeom>
          <a:solidFill>
            <a:srgbClr val="5A7146"/>
          </a:solidFill>
          <a:ln w="0" cmpd="sng">
            <a:noFill/>
            <a:prstDash val="solid"/>
          </a:ln>
        </p:spPr>
        <p:txBody>
          <a:bodyPr vert="horz" lIns="0" tIns="140970" rIns="0" bIns="0" anchor="t"/>
          <a:lstStyle/>
          <a:p>
            <a:pPr marL="0" marR="0" indent="0" algn="ctr">
              <a:lnSpc>
                <a:spcPts val="1600"/>
              </a:lnSpc>
              <a:spcAft>
                <a:spcPts val="1530"/>
              </a:spcAft>
            </a:pPr>
            <a:r>
              <a:rPr lang="en-US" sz="1300" b="1" spc="245">
                <a:solidFill>
                  <a:srgbClr val="FFFFFF"/>
                </a:solidFill>
                <a:latin typeface="Tahoma" panose="02020603050405020304" pitchFamily="2"/>
              </a:rPr>
              <a:t>FIGURE L U - 2 ILLUSTRATES </a:t>
            </a:r>
            <a:br/>
            <a:r>
              <a:rPr lang="en-US" sz="1300" b="1" spc="245">
                <a:solidFill>
                  <a:srgbClr val="FFFFFF"/>
                </a:solidFill>
                <a:latin typeface="Tahoma" panose="02020603050405020304" pitchFamily="2"/>
              </a:rPr>
              <a:t>THE UPDATED ZONING MAP </a:t>
            </a:r>
          </a:p>
        </p:txBody>
      </p:sp>
      <p:sp>
        <p:nvSpPr>
          <p:cNvPr id="6" name="Text Placeholder 5">
            <a:extLst>
              <a:ext uri="{FF2B5EF4-FFF2-40B4-BE49-F238E27FC236}">
                <a16:creationId xmlns:a16="http://schemas.microsoft.com/office/drawing/2014/main" id="{68C9D221-09E9-F64E-9334-D082B0CF711E}"/>
              </a:ext>
            </a:extLst>
          </p:cNvPr>
          <p:cNvSpPr>
            <a:spLocks noGrp="1"/>
          </p:cNvSpPr>
          <p:nvPr>
            <p:ph type="body" idx="10"/>
          </p:nvPr>
        </p:nvSpPr>
        <p:spPr/>
        <p:txBody>
          <a:bodyPr/>
          <a:lstStyle/>
          <a:p>
            <a:endParaRPr lang="en-US"/>
          </a:p>
        </p:txBody>
      </p:sp>
    </p:spTree>
  </p:cSld>
  <p:clrMapOvr>
    <a:masterClrMapping/>
  </p:clrMapOvr>
</p:sld>
</file>

<file path=ppt/theme/theme1.xml><?xml version="1.0" encoding="utf-8"?>
<a:theme xmlns:a="http://schemas.openxmlformats.org/drawingml/2006/main" name="default layout">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Arab" typeface="Arial"/>
      </a:majorFont>
      <a:minorFont>
        <a:latin typeface="Calibri"/>
        <a:ea typeface=""/>
        <a:cs typeface=""/>
        <a:font script="Arab" typeface="Arial"/>
      </a:minorFont>
    </a:fontScheme>
    <a:fmtScheme name="Office">
      <a:fillStyleLst>
        <a:solidFill>
          <a:schemeClr val="bg1">
            <a:alpha val="0"/>
          </a:schemeClr>
        </a:solidFill>
        <a:gradFill/>
        <a:gradFill/>
      </a:fillStyleLst>
      <a:lnStyleLst>
        <a:ln/>
        <a:ln/>
        <a:ln/>
      </a:lnStyleLst>
      <a:effectStyleLst>
        <a:effectStyle>
          <a:effectLst/>
        </a:effectStyle>
        <a:effectStyle>
          <a:effectLst/>
        </a:effectStyle>
        <a:effectStyle>
          <a:effectLst/>
          <a:scene3d>
            <a:camera prst="orthographicFront"/>
            <a:lightRig rig="threePt" dir="t"/>
          </a:scene3d>
        </a:effectStyle>
      </a:effectStyleLst>
      <a:bgFillStyleLst>
        <a:solidFill>
          <a:schemeClr val="bg1">
            <a:alpha val="0"/>
          </a:schemeClr>
        </a:solidFill>
        <a:gradFill/>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929</TotalTime>
  <Words>11</Words>
  <Application>Microsoft Office PowerPoint</Application>
  <PresentationFormat>Custom</PresentationFormat>
  <Paragraphs>1</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Tahoma</vt:lpstr>
      <vt:lpstr>default layout</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ModifiedBy>Bill Spivey</cp:lastModifiedBy>
  <cp:revision>4</cp:revision>
  <dcterms:modified xsi:type="dcterms:W3CDTF">2024-11-13T13:37:04Z</dcterms:modified>
</cp:coreProperties>
</file>